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Josefin Sans Medium"/>
      <p:regular r:id="rId26"/>
      <p:bold r:id="rId27"/>
      <p:italic r:id="rId28"/>
      <p:boldItalic r:id="rId29"/>
    </p:embeddedFont>
    <p:embeddedFont>
      <p:font typeface="Josefi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euXTr4XdknxoZVojxR9sU6GTP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osefinSansMedium-regular.fntdata"/><Relationship Id="rId25" Type="http://schemas.openxmlformats.org/officeDocument/2006/relationships/slide" Target="slides/slide20.xml"/><Relationship Id="rId28" Type="http://schemas.openxmlformats.org/officeDocument/2006/relationships/font" Target="fonts/JosefinSansMedium-italic.fntdata"/><Relationship Id="rId27" Type="http://schemas.openxmlformats.org/officeDocument/2006/relationships/font" Target="fonts/JosefinSans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osefinSans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-bold.fntdata"/><Relationship Id="rId30" Type="http://schemas.openxmlformats.org/officeDocument/2006/relationships/font" Target="fonts/JosefinSans-regular.fntdata"/><Relationship Id="rId11" Type="http://schemas.openxmlformats.org/officeDocument/2006/relationships/slide" Target="slides/slide6.xml"/><Relationship Id="rId33" Type="http://schemas.openxmlformats.org/officeDocument/2006/relationships/font" Target="fonts/Josefi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Josefi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34.jpg"/><Relationship Id="rId5" Type="http://schemas.openxmlformats.org/officeDocument/2006/relationships/image" Target="../media/image31.jpg"/><Relationship Id="rId6" Type="http://schemas.openxmlformats.org/officeDocument/2006/relationships/image" Target="../media/image4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hyperlink" Target="mailto:soporteprestadores.comei@cajaodo.org.a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hyperlink" Target="https://appstest.tekhne.com.ar:6080/COMEI_SIA_PREPRO_WAN/servlet/uswbienvenido" TargetMode="External"/><Relationship Id="rId8" Type="http://schemas.openxmlformats.org/officeDocument/2006/relationships/hyperlink" Target="https://www.comei.org.a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9.jpg"/><Relationship Id="rId5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7697048"/>
            <a:ext cx="18288000" cy="2586133"/>
          </a:xfrm>
          <a:custGeom>
            <a:rect b="b" l="l" r="r" t="t"/>
            <a:pathLst>
              <a:path extrusionOk="0" h="3448177" w="24384000">
                <a:moveTo>
                  <a:pt x="0" y="0"/>
                </a:moveTo>
                <a:lnTo>
                  <a:pt x="0" y="3448177"/>
                </a:lnTo>
                <a:lnTo>
                  <a:pt x="24384000" y="3448177"/>
                </a:lnTo>
                <a:lnTo>
                  <a:pt x="2438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14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3871700" y="2805600"/>
            <a:ext cx="119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8100" u="none" cap="none" strike="noStrike">
                <a:solidFill>
                  <a:srgbClr val="FDFEFD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PLATAFORMA </a:t>
            </a:r>
            <a:r>
              <a:rPr lang="es-AR" sz="8100">
                <a:solidFill>
                  <a:srgbClr val="FDFEFD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C</a:t>
            </a:r>
            <a:r>
              <a:rPr i="0" lang="es-AR" sz="8100" u="none" cap="none" strike="noStrike">
                <a:solidFill>
                  <a:srgbClr val="FDFEFD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OMEI</a:t>
            </a:r>
            <a:endParaRPr>
              <a:latin typeface="Josefin Sans Medium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570942" y="4880375"/>
            <a:ext cx="60129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11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INSTRUCTIVO PRESTADORES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6F3344"/>
          </a:solidFill>
          <a:ln>
            <a:noFill/>
          </a:ln>
        </p:spPr>
      </p:sp>
      <p:sp>
        <p:nvSpPr>
          <p:cNvPr id="167" name="Google Shape;167;p10"/>
          <p:cNvSpPr txBox="1"/>
          <p:nvPr/>
        </p:nvSpPr>
        <p:spPr>
          <a:xfrm>
            <a:off x="969802" y="5981700"/>
            <a:ext cx="160122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Luego procedemos a la carga de la </a:t>
            </a:r>
            <a:r>
              <a:rPr lang="es-AR" sz="2700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práctica</a:t>
            </a: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 que deseamos autorizar:</a:t>
            </a:r>
            <a:endParaRPr>
              <a:solidFill>
                <a:srgbClr val="2D4B4B"/>
              </a:solidFill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En el campo “Práctica” podemos colocar el código CoMeI.</a:t>
            </a:r>
            <a:endParaRPr>
              <a:solidFill>
                <a:srgbClr val="2D4B4B"/>
              </a:solidFill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En el campo “Alias” podemos colocar el código propio de la institución para esa práctica (este código estará homologado a un código CoMeI según la grilla de prestaciones enviada previamente)</a:t>
            </a:r>
            <a:endParaRPr>
              <a:solidFill>
                <a:srgbClr val="2D4B4B"/>
              </a:solidFill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Luego colocamos la cantidad indicada para dicha práctica.</a:t>
            </a:r>
            <a:endParaRPr>
              <a:solidFill>
                <a:srgbClr val="2D4B4B"/>
              </a:solidFill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Finalmente hacemos click en (+) para agregarla a la autorización.</a:t>
            </a:r>
            <a:endParaRPr>
              <a:solidFill>
                <a:srgbClr val="2D4B4B"/>
              </a:solidFill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Repetimos el procedimiento tantas veces como prácticas estén indicadas en la orden médica.</a:t>
            </a:r>
            <a:endParaRPr>
              <a:solidFill>
                <a:srgbClr val="2D4B4B"/>
              </a:solidFill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Para finalizar hacemos click en “confirmar”</a:t>
            </a:r>
            <a:endParaRPr b="0" i="0" sz="2700" u="none" cap="none" strike="noStrike">
              <a:solidFill>
                <a:srgbClr val="2D4B4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509222" y="212007"/>
            <a:ext cx="105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5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Carga de Autorizaciones</a:t>
            </a:r>
            <a:endParaRPr b="0" i="0" sz="54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765" y="1229270"/>
            <a:ext cx="15306483" cy="456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765933" y="1440966"/>
            <a:ext cx="12675000" cy="8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Tras confirmar, el sistema realiza controles para autorizar. </a:t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Los errores pueden ser:</a:t>
            </a:r>
            <a:endParaRPr/>
          </a:p>
          <a:p>
            <a:pPr indent="-457200" lvl="1" marL="9144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Advertencia</a:t>
            </a:r>
            <a:endParaRPr b="1"/>
          </a:p>
          <a:p>
            <a:pPr indent="0" lvl="1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 estos casos no debemos darle importancia, ya que </a:t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1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no condicionan el resultado de la autorización.</a:t>
            </a:r>
            <a:endParaRPr/>
          </a:p>
          <a:p>
            <a:pPr indent="-285750" lvl="1" marL="9144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9144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1" marL="9144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Diferimiento </a:t>
            </a:r>
            <a:endParaRPr b="1"/>
          </a:p>
          <a:p>
            <a:pPr indent="0" lvl="1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Indica que la autorización se emitió pero esta pendiente de auditoria para su liberación.</a:t>
            </a:r>
            <a:endParaRPr/>
          </a:p>
          <a:p>
            <a:pPr indent="0" lvl="1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9144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1" marL="9144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Denegado/Error </a:t>
            </a:r>
            <a:endParaRPr b="1"/>
          </a:p>
          <a:p>
            <a:pPr indent="0" lvl="1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 estos casos la autorización no se realiza. Debemos buscar en pantalla el motivo y subsanarlo. En caso que desconozca el motivo del mismo se deberá comunicar con el área de soporte para que le brinde asistencia.</a:t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2D4B4B"/>
          </a:solidFill>
          <a:ln>
            <a:noFill/>
          </a:ln>
        </p:spPr>
      </p:sp>
      <p:sp>
        <p:nvSpPr>
          <p:cNvPr id="176" name="Google Shape;176;p11"/>
          <p:cNvSpPr/>
          <p:nvPr/>
        </p:nvSpPr>
        <p:spPr>
          <a:xfrm>
            <a:off x="11032500" y="1054588"/>
            <a:ext cx="5557266" cy="3981450"/>
          </a:xfrm>
          <a:custGeom>
            <a:rect b="b" l="l" r="r" t="t"/>
            <a:pathLst>
              <a:path extrusionOk="0" h="3619500" w="3886200">
                <a:moveTo>
                  <a:pt x="0" y="0"/>
                </a:moveTo>
                <a:lnTo>
                  <a:pt x="0" y="3619500"/>
                </a:lnTo>
                <a:lnTo>
                  <a:pt x="3886200" y="3619500"/>
                </a:lnTo>
                <a:lnTo>
                  <a:pt x="38862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1"/>
          <p:cNvSpPr txBox="1"/>
          <p:nvPr/>
        </p:nvSpPr>
        <p:spPr>
          <a:xfrm>
            <a:off x="673094" y="244878"/>
            <a:ext cx="85875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6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Resultado de Autorizaciones</a:t>
            </a:r>
            <a:endParaRPr b="0" i="0" sz="4860" u="none" cap="none" strike="noStrike">
              <a:solidFill>
                <a:srgbClr val="202C3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7450" y="6307549"/>
            <a:ext cx="5174113" cy="152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3749" y="6924401"/>
            <a:ext cx="4563445" cy="28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/>
        </p:nvSpPr>
        <p:spPr>
          <a:xfrm>
            <a:off x="336550" y="1181100"/>
            <a:ext cx="169533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4246" lvl="0" marL="45720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rgbClr val="FDFEFD"/>
              </a:buClr>
              <a:buSzPts val="3000"/>
              <a:buFont typeface="Arial"/>
              <a:buChar char="•"/>
            </a:pP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Si la autorización y consumo en </a:t>
            </a: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simultáneo</a:t>
            </a: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 resulta autorizada la gestión finaliza ahí.</a:t>
            </a:r>
            <a:endParaRPr sz="3000"/>
          </a:p>
          <a:p>
            <a:pPr indent="-444246" lvl="0" marL="45720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rgbClr val="FDFEFD"/>
              </a:buClr>
              <a:buSzPts val="3000"/>
              <a:buFont typeface="Arial"/>
              <a:buChar char="•"/>
            </a:pP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Si la autorización </a:t>
            </a: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resultará</a:t>
            </a: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 diferida Médica o Administrativa la misma pasará a ser una autorización previa. La gestión de la misma se realizará dentro de las 72 hs. hábiles.</a:t>
            </a:r>
            <a:endParaRPr sz="3000"/>
          </a:p>
          <a:p>
            <a:pPr indent="-501396" lvl="0" marL="51435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rgbClr val="FDFEFD"/>
              </a:buClr>
              <a:buSzPts val="3000"/>
              <a:buFont typeface="Calibri"/>
              <a:buAutoNum type="arabicPeriod"/>
            </a:pP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En caso que el resultado sea autorizada, deberá ser posteriormente consumida.</a:t>
            </a:r>
            <a:endParaRPr sz="3000"/>
          </a:p>
          <a:p>
            <a:pPr indent="-501396" lvl="0" marL="51435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rgbClr val="FDFEFD"/>
              </a:buClr>
              <a:buSzPts val="3000"/>
              <a:buFont typeface="Calibri"/>
              <a:buAutoNum type="arabicPeriod"/>
            </a:pP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Si el Auditor Rechaza la prestación, le aparecerá en la grilla al operador. En esta grilla podremos filtrar por beneficiario, n° de autorización, fecha, etc. </a:t>
            </a:r>
            <a:endParaRPr sz="3000"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    Y ahí podremos ver las observaciones.</a:t>
            </a:r>
            <a:endParaRPr b="0" i="0" sz="3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466262"/>
          </a:solidFill>
          <a:ln>
            <a:noFill/>
          </a:ln>
        </p:spPr>
      </p:sp>
      <p:sp>
        <p:nvSpPr>
          <p:cNvPr id="186" name="Google Shape;186;p12"/>
          <p:cNvSpPr txBox="1"/>
          <p:nvPr/>
        </p:nvSpPr>
        <p:spPr>
          <a:xfrm>
            <a:off x="673100" y="174935"/>
            <a:ext cx="8587607" cy="840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6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Validación de Autorizaciones</a:t>
            </a:r>
            <a:endParaRPr b="0" i="0" sz="486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8300" y="5047247"/>
            <a:ext cx="14339454" cy="534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466262"/>
          </a:solidFill>
          <a:ln>
            <a:noFill/>
          </a:ln>
        </p:spPr>
      </p:sp>
      <p:sp>
        <p:nvSpPr>
          <p:cNvPr id="193" name="Google Shape;193;p13"/>
          <p:cNvSpPr txBox="1"/>
          <p:nvPr/>
        </p:nvSpPr>
        <p:spPr>
          <a:xfrm>
            <a:off x="673100" y="174935"/>
            <a:ext cx="8587607" cy="840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6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Validación de Autorizaciones</a:t>
            </a:r>
            <a:endParaRPr b="0" i="0" sz="486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336550" y="1181100"/>
            <a:ext cx="16953166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Para visualizar las observaciones, haremos click en la lupa.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Luego en block de notas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En caso que debamos adjuntar documentación lo haremos desde el icono</a:t>
            </a:r>
            <a:endParaRPr b="0" i="0" sz="3204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22396" l="0" r="60687" t="0"/>
          <a:stretch/>
        </p:blipFill>
        <p:spPr>
          <a:xfrm>
            <a:off x="11660050" y="895200"/>
            <a:ext cx="5219149" cy="21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50" y="4235632"/>
            <a:ext cx="6858000" cy="305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5">
            <a:alphaModFix/>
          </a:blip>
          <a:srcRect b="18768" l="0" r="0" t="20035"/>
          <a:stretch/>
        </p:blipFill>
        <p:spPr>
          <a:xfrm>
            <a:off x="3266413" y="8210275"/>
            <a:ext cx="11093450" cy="177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6">
            <a:alphaModFix/>
          </a:blip>
          <a:srcRect b="0" l="0" r="13292" t="26627"/>
          <a:stretch/>
        </p:blipFill>
        <p:spPr>
          <a:xfrm>
            <a:off x="14098849" y="7487352"/>
            <a:ext cx="673100" cy="7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/>
          <p:nvPr/>
        </p:nvSpPr>
        <p:spPr>
          <a:xfrm>
            <a:off x="7291150" y="8980250"/>
            <a:ext cx="673200" cy="7230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466262"/>
          </a:solidFill>
          <a:ln>
            <a:noFill/>
          </a:ln>
        </p:spPr>
      </p:sp>
      <p:sp>
        <p:nvSpPr>
          <p:cNvPr id="205" name="Google Shape;205;p14"/>
          <p:cNvSpPr txBox="1"/>
          <p:nvPr/>
        </p:nvSpPr>
        <p:spPr>
          <a:xfrm>
            <a:off x="673100" y="753935"/>
            <a:ext cx="8587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6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Validación de Autorizaciones</a:t>
            </a:r>
            <a:endParaRPr b="0" i="0" sz="6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384850" y="3329488"/>
            <a:ext cx="169533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2968" lvl="1" marL="691846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rgbClr val="FDFEFD"/>
              </a:buClr>
              <a:buSzPts val="3000"/>
              <a:buFont typeface="Josefin Sans"/>
              <a:buChar char="•"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Si el Auditor autoriza la prestación, en la grilla, tendrá un icono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1" marL="345923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Con el cual podremos proceder a realizar el consumo de la autorización (condición estrictamente necesaria para la pre liquidación). </a:t>
            </a:r>
            <a:endParaRPr i="0" sz="3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64781"/>
          <a:stretch/>
        </p:blipFill>
        <p:spPr>
          <a:xfrm>
            <a:off x="857525" y="5578152"/>
            <a:ext cx="16357851" cy="13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53375" y="3187032"/>
            <a:ext cx="784833" cy="708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6F3344"/>
          </a:solidFill>
          <a:ln>
            <a:noFill/>
          </a:ln>
        </p:spPr>
      </p:sp>
      <p:sp>
        <p:nvSpPr>
          <p:cNvPr id="214" name="Google Shape;214;p15"/>
          <p:cNvSpPr txBox="1"/>
          <p:nvPr/>
        </p:nvSpPr>
        <p:spPr>
          <a:xfrm>
            <a:off x="1128389" y="611629"/>
            <a:ext cx="8020498" cy="7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Consumo de Autorizaciones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672304" y="1638300"/>
            <a:ext cx="16953166" cy="5360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1-Si la autorización que deseamos consumir fue generada por la institución o externamente pero con la institución designada como efectora, la misma podrá ser consumida como vimos anteriormente, haciendo click en el icono      . O bien eligiendo la modalidad </a:t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Indicamos la cantidad a consumir y damos a confirmar.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Colocamos la fecha de realización y 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nuevamente confirmar</a:t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0350" y="2819332"/>
            <a:ext cx="568037" cy="51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2099" y="4417479"/>
            <a:ext cx="6180207" cy="212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0346" y="6817699"/>
            <a:ext cx="7289582" cy="346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52103" y="3733501"/>
            <a:ext cx="4749522" cy="15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6F3344"/>
          </a:solidFill>
          <a:ln>
            <a:noFill/>
          </a:ln>
        </p:spPr>
      </p:sp>
      <p:sp>
        <p:nvSpPr>
          <p:cNvPr id="225" name="Google Shape;225;p16"/>
          <p:cNvSpPr txBox="1"/>
          <p:nvPr/>
        </p:nvSpPr>
        <p:spPr>
          <a:xfrm>
            <a:off x="1128389" y="611629"/>
            <a:ext cx="8020498" cy="7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Consumo de Autorizaciones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672304" y="1638300"/>
            <a:ext cx="16953300" cy="8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Si la autorización que deseamos consumir fue generada por el afiliado y emitida sin la institución como efectora. Primeramente deberán corroborar que el código autorizado este homologado a su institución, caso contrario NO podrá ser consumida. En estos casos deberá solicitar al afiliado la re confección de la misma.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 el caso que el código si este convenido: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Vamos a validaciones, autorizaciones en prestador, y realizaremos los mismos pasos que para una autorización, pero esta vez seleccionaremos la modalidad “consumo de autorización previa”. Luego damos click al (+)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Aquí colocamos </a:t>
            </a:r>
            <a:endParaRPr/>
          </a:p>
          <a:p>
            <a:pPr indent="-457200" lvl="0" marL="45720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4"/>
              <a:buFont typeface="Arial"/>
              <a:buChar char="•"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Número de autorización </a:t>
            </a:r>
            <a:endParaRPr/>
          </a:p>
          <a:p>
            <a:pPr indent="-457200" lvl="0" marL="45720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4"/>
              <a:buFont typeface="Arial"/>
              <a:buChar char="•"/>
            </a:pP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Número de afiliado completo.</a:t>
            </a:r>
            <a:endParaRPr/>
          </a:p>
          <a:p>
            <a:pPr indent="0" lvl="0" marL="0" marR="0" rtl="0" algn="l">
              <a:lnSpc>
                <a:spcPct val="119413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AR" sz="3204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b="0" i="0" lang="es-AR" sz="3204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Luego damos a confirmar y nos aparecerá la misma pantalla que el punto anterior.</a:t>
            </a:r>
            <a:endParaRPr b="0" i="0" sz="3204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4037" y="5524500"/>
            <a:ext cx="5105400" cy="299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15800" y="5852701"/>
            <a:ext cx="5149979" cy="263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DCD5CD"/>
          </a:solidFill>
          <a:ln>
            <a:noFill/>
          </a:ln>
        </p:spPr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21" y="2083203"/>
            <a:ext cx="857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21" y="2730903"/>
            <a:ext cx="857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21" y="3378603"/>
            <a:ext cx="85725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/>
          <p:nvPr/>
        </p:nvSpPr>
        <p:spPr>
          <a:xfrm>
            <a:off x="1028700" y="4504372"/>
            <a:ext cx="16011525" cy="5153025"/>
          </a:xfrm>
          <a:custGeom>
            <a:rect b="b" l="l" r="r" t="t"/>
            <a:pathLst>
              <a:path extrusionOk="0" h="6870700" w="21348700">
                <a:moveTo>
                  <a:pt x="0" y="0"/>
                </a:moveTo>
                <a:lnTo>
                  <a:pt x="0" y="6870700"/>
                </a:lnTo>
                <a:lnTo>
                  <a:pt x="21348700" y="6870700"/>
                </a:lnTo>
                <a:lnTo>
                  <a:pt x="213487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893" l="0" r="0" t="-11948"/>
            </a:stretch>
          </a:blipFill>
          <a:ln>
            <a:noFill/>
          </a:ln>
        </p:spPr>
      </p:sp>
      <p:sp>
        <p:nvSpPr>
          <p:cNvPr id="238" name="Google Shape;238;p17"/>
          <p:cNvSpPr txBox="1"/>
          <p:nvPr/>
        </p:nvSpPr>
        <p:spPr>
          <a:xfrm>
            <a:off x="1005832" y="662017"/>
            <a:ext cx="1310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GENERACIÓN DE PRELIQUIDACIÓN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1239488" y="1988696"/>
            <a:ext cx="14798907" cy="16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681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Para visualizar la Pre liquidación, previamente Fundación CoMeI debe liberar la misma. Dicho proceso se llevará a cabo el primer día hábil del mes siguiente.</a:t>
            </a:r>
            <a:endParaRPr/>
          </a:p>
          <a:p>
            <a:pPr indent="0" lvl="0" marL="0" marR="0" rtl="0" algn="l">
              <a:lnSpc>
                <a:spcPct val="95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681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Una vez realizada la liberación, el prestador debe ingresar a Pre liquidaciones &gt; Pre liquidaciones &gt; Prestadores.</a:t>
            </a:r>
            <a:endParaRPr/>
          </a:p>
          <a:p>
            <a:pPr indent="0" lvl="0" marL="0" marR="0" rtl="0" algn="just">
              <a:lnSpc>
                <a:spcPct val="95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681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Una vez ingresados, en la pantalla podrán realizar los filtros que desee, por ejemplo, el Período.</a:t>
            </a:r>
            <a:endParaRPr b="0" i="0" sz="2681" u="none" cap="none" strike="noStrike">
              <a:solidFill>
                <a:srgbClr val="202C3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/>
        </p:nvSpPr>
        <p:spPr>
          <a:xfrm>
            <a:off x="1219200" y="842828"/>
            <a:ext cx="14554200" cy="2872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Una vez realizado el filtro, se puede empezar a trabajar en la Pre liquidación, para visualizar el detalle de la Pre liquidación hacer click en la lupa  </a:t>
            </a:r>
            <a:endParaRPr/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En esta pantalla podemos agregar        o bien desestimar                  consumos.</a:t>
            </a:r>
            <a:endParaRPr b="0" i="0" sz="27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En caso de desestimar, deberán tener en cuenta que automáticamente quedará incluida en la próxima pre liquidación. En caso que no corresponda luego de desestimar, deberá eliminar el consumo desde validaciones.</a:t>
            </a:r>
            <a:endParaRPr b="0" i="0" sz="27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202C38"/>
          </a:solidFill>
          <a:ln>
            <a:noFill/>
          </a:ln>
        </p:spPr>
      </p:sp>
      <p:sp>
        <p:nvSpPr>
          <p:cNvPr id="246" name="Google Shape;246;p18"/>
          <p:cNvSpPr/>
          <p:nvPr/>
        </p:nvSpPr>
        <p:spPr>
          <a:xfrm>
            <a:off x="9525000" y="1181100"/>
            <a:ext cx="590550" cy="571500"/>
          </a:xfrm>
          <a:custGeom>
            <a:rect b="b" l="l" r="r" t="t"/>
            <a:pathLst>
              <a:path extrusionOk="0" h="762000" w="787400">
                <a:moveTo>
                  <a:pt x="0" y="0"/>
                </a:moveTo>
                <a:lnTo>
                  <a:pt x="0" y="762000"/>
                </a:lnTo>
                <a:lnTo>
                  <a:pt x="787400" y="762000"/>
                </a:lnTo>
                <a:lnTo>
                  <a:pt x="7874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8"/>
          <p:cNvSpPr/>
          <p:nvPr/>
        </p:nvSpPr>
        <p:spPr>
          <a:xfrm>
            <a:off x="6781800" y="1909494"/>
            <a:ext cx="561975" cy="523875"/>
          </a:xfrm>
          <a:custGeom>
            <a:rect b="b" l="l" r="r" t="t"/>
            <a:pathLst>
              <a:path extrusionOk="0" h="698500" w="749300">
                <a:moveTo>
                  <a:pt x="0" y="0"/>
                </a:moveTo>
                <a:lnTo>
                  <a:pt x="0" y="698500"/>
                </a:lnTo>
                <a:lnTo>
                  <a:pt x="749300" y="698500"/>
                </a:lnTo>
                <a:lnTo>
                  <a:pt x="7493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8"/>
          <p:cNvSpPr/>
          <p:nvPr/>
        </p:nvSpPr>
        <p:spPr>
          <a:xfrm>
            <a:off x="10363200" y="1909494"/>
            <a:ext cx="1647825" cy="571500"/>
          </a:xfrm>
          <a:custGeom>
            <a:rect b="b" l="l" r="r" t="t"/>
            <a:pathLst>
              <a:path extrusionOk="0" h="762000" w="2197100">
                <a:moveTo>
                  <a:pt x="0" y="0"/>
                </a:moveTo>
                <a:lnTo>
                  <a:pt x="0" y="762000"/>
                </a:lnTo>
                <a:lnTo>
                  <a:pt x="2197100" y="762000"/>
                </a:lnTo>
                <a:lnTo>
                  <a:pt x="219710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8"/>
          <p:cNvSpPr/>
          <p:nvPr/>
        </p:nvSpPr>
        <p:spPr>
          <a:xfrm>
            <a:off x="1981200" y="4305300"/>
            <a:ext cx="14382750" cy="5665378"/>
          </a:xfrm>
          <a:custGeom>
            <a:rect b="b" l="l" r="r" t="t"/>
            <a:pathLst>
              <a:path extrusionOk="0" h="7874000" w="19989800">
                <a:moveTo>
                  <a:pt x="0" y="0"/>
                </a:moveTo>
                <a:lnTo>
                  <a:pt x="0" y="7874000"/>
                </a:lnTo>
                <a:lnTo>
                  <a:pt x="19989800" y="7874000"/>
                </a:lnTo>
                <a:lnTo>
                  <a:pt x="1998980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71" l="0" r="0" t="-2993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202C38"/>
          </a:solidFill>
          <a:ln>
            <a:noFill/>
          </a:ln>
        </p:spPr>
      </p:sp>
      <p:sp>
        <p:nvSpPr>
          <p:cNvPr id="255" name="Google Shape;255;p19"/>
          <p:cNvSpPr/>
          <p:nvPr/>
        </p:nvSpPr>
        <p:spPr>
          <a:xfrm>
            <a:off x="4158087" y="2563863"/>
            <a:ext cx="11413808" cy="4929188"/>
          </a:xfrm>
          <a:custGeom>
            <a:rect b="b" l="l" r="r" t="t"/>
            <a:pathLst>
              <a:path extrusionOk="0" h="8572500" w="19850100">
                <a:moveTo>
                  <a:pt x="0" y="0"/>
                </a:moveTo>
                <a:lnTo>
                  <a:pt x="0" y="8572500"/>
                </a:lnTo>
                <a:lnTo>
                  <a:pt x="19850100" y="8572500"/>
                </a:lnTo>
                <a:lnTo>
                  <a:pt x="198501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890" r="-3913" t="0"/>
            </a:stretch>
          </a:blipFill>
          <a:ln>
            <a:noFill/>
          </a:ln>
        </p:spPr>
      </p:sp>
      <p:sp>
        <p:nvSpPr>
          <p:cNvPr id="256" name="Google Shape;256;p19"/>
          <p:cNvSpPr txBox="1"/>
          <p:nvPr/>
        </p:nvSpPr>
        <p:spPr>
          <a:xfrm>
            <a:off x="1600200" y="8153400"/>
            <a:ext cx="14359576" cy="66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38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636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Posteriormente se deberá descargar el respaldo hacienda click en el ícono </a:t>
            </a:r>
            <a:endParaRPr/>
          </a:p>
          <a:p>
            <a:pPr indent="0" lvl="0" marL="0" marR="0" rtl="0" algn="just">
              <a:lnSpc>
                <a:spcPct val="938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636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Éste se enviará con la facturación y documentación respaldatoria.</a:t>
            </a:r>
            <a:endParaRPr b="0" i="0" sz="2636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1403156" y="1267463"/>
            <a:ext cx="14359576" cy="64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38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636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Una vez que se haya hecho los cambios necesarios, se procede a cerrar la Pre liquidación y nos muestra la siguiente pantalla: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6F3344"/>
          </a:solidFill>
          <a:ln>
            <a:noFill/>
          </a:ln>
        </p:spPr>
      </p:sp>
      <p:sp>
        <p:nvSpPr>
          <p:cNvPr id="92" name="Google Shape;92;p2"/>
          <p:cNvSpPr txBox="1"/>
          <p:nvPr/>
        </p:nvSpPr>
        <p:spPr>
          <a:xfrm>
            <a:off x="1107425" y="858300"/>
            <a:ext cx="5388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70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VENTAJAS</a:t>
            </a:r>
            <a:endParaRPr sz="7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801697" y="3275800"/>
            <a:ext cx="13073400" cy="3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rgbClr val="202C38"/>
              </a:buClr>
              <a:buSzPts val="3200"/>
              <a:buFont typeface="Josefin Sans"/>
              <a:buChar char="●"/>
            </a:pPr>
            <a:r>
              <a:rPr i="0" lang="es-AR" sz="32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Agiliza el proceso de facturación.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31800" lvl="0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rgbClr val="202C38"/>
              </a:buClr>
              <a:buSzPts val="3200"/>
              <a:buFont typeface="Josefin Sans"/>
              <a:buChar char="●"/>
            </a:pPr>
            <a:r>
              <a:rPr i="0" lang="es-AR" sz="32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Permite el acceso en tiempo real.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31800" lvl="0" marL="45720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rgbClr val="202C38"/>
              </a:buClr>
              <a:buSzPts val="3200"/>
              <a:buFont typeface="Josefin Sans"/>
              <a:buChar char="●"/>
            </a:pPr>
            <a:r>
              <a:rPr i="0" lang="es-AR" sz="32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Posibilita conocer las prestaciones convenidas a valores vigentes. </a:t>
            </a:r>
            <a:endParaRPr i="0" sz="3200" u="none" cap="none" strike="noStrike">
              <a:solidFill>
                <a:srgbClr val="202C3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31800" lvl="0" marL="45720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rgbClr val="202C38"/>
              </a:buClr>
              <a:buSzPts val="3200"/>
              <a:buFont typeface="Josefin Sans"/>
              <a:buChar char="●"/>
            </a:pPr>
            <a:r>
              <a:rPr i="0" lang="es-AR" sz="32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Optimiza la autorización de prestaciones.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31800" lvl="0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rgbClr val="202C38"/>
              </a:buClr>
              <a:buSzPts val="3200"/>
              <a:buFont typeface="Josefin Sans"/>
              <a:buChar char="●"/>
            </a:pPr>
            <a:r>
              <a:rPr i="0" lang="es-AR" sz="32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Genera un ahorro significativo en los tiempos de gestión.</a:t>
            </a:r>
            <a:endParaRPr sz="3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31800" lvl="0" marL="45720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Clr>
                <a:srgbClr val="202C38"/>
              </a:buClr>
              <a:buSzPts val="3200"/>
              <a:buFont typeface="Josefin Sans"/>
              <a:buChar char="●"/>
            </a:pPr>
            <a:r>
              <a:rPr i="0" lang="es-AR" sz="32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Permite el envío de la documentación digitalizada.</a:t>
            </a:r>
            <a:endParaRPr i="0" sz="3200" u="none" cap="none" strike="noStrike">
              <a:solidFill>
                <a:srgbClr val="202C3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>
            <a:off x="82925" y="7697048"/>
            <a:ext cx="18126075" cy="2589942"/>
          </a:xfrm>
          <a:custGeom>
            <a:rect b="b" l="l" r="r" t="t"/>
            <a:pathLst>
              <a:path extrusionOk="0" h="3453257" w="24168100">
                <a:moveTo>
                  <a:pt x="0" y="0"/>
                </a:moveTo>
                <a:lnTo>
                  <a:pt x="0" y="3453257"/>
                </a:lnTo>
                <a:lnTo>
                  <a:pt x="24168100" y="3453257"/>
                </a:lnTo>
                <a:lnTo>
                  <a:pt x="241681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" l="0" r="0" t="0"/>
            </a:stretch>
          </a:blipFill>
          <a:ln>
            <a:noFill/>
          </a:ln>
        </p:spPr>
      </p:sp>
      <p:sp>
        <p:nvSpPr>
          <p:cNvPr id="263" name="Google Shape;263;p20"/>
          <p:cNvSpPr txBox="1"/>
          <p:nvPr/>
        </p:nvSpPr>
        <p:spPr>
          <a:xfrm>
            <a:off x="3329806" y="2704567"/>
            <a:ext cx="116055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4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398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Si tiene consultas por favor contacte con </a:t>
            </a:r>
            <a:r>
              <a:rPr b="0" i="0" lang="es-AR" sz="4398" u="sng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soporteprestadores.comei@cajaodo.org.ar</a:t>
            </a:r>
            <a:endParaRPr b="0" i="0" sz="4398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374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98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374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398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Muchas gracias </a:t>
            </a:r>
            <a:endParaRPr b="0" i="0" sz="4398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6F3344"/>
          </a:solidFill>
          <a:ln>
            <a:noFill/>
          </a:ln>
        </p:spPr>
      </p:sp>
      <p:sp>
        <p:nvSpPr>
          <p:cNvPr id="99" name="Google Shape;99;p3"/>
          <p:cNvSpPr txBox="1"/>
          <p:nvPr/>
        </p:nvSpPr>
        <p:spPr>
          <a:xfrm>
            <a:off x="1107425" y="1066125"/>
            <a:ext cx="13622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7000" u="none" cap="none" strike="noStrike">
                <a:solidFill>
                  <a:srgbClr val="2D4B4B"/>
                </a:solidFill>
                <a:latin typeface="Josefin Sans"/>
                <a:ea typeface="Josefin Sans"/>
                <a:cs typeface="Josefin Sans"/>
                <a:sym typeface="Josefin Sans"/>
              </a:rPr>
              <a:t>FUNCIONES A PRESENTAR</a:t>
            </a:r>
            <a:endParaRPr sz="7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013974" y="3355000"/>
            <a:ext cx="72348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Ingreso al Sistema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Carga de Autorizaciones </a:t>
            </a:r>
            <a:endParaRPr i="0" sz="3000" u="none" cap="none" strike="noStrike">
              <a:solidFill>
                <a:srgbClr val="202C3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Consumo de Autorizaciones </a:t>
            </a:r>
            <a:endParaRPr i="0" sz="3000" u="none" cap="none" strike="noStrike">
              <a:solidFill>
                <a:srgbClr val="202C3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Generación de pre liquidación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551B2E"/>
          </a:solidFill>
          <a:ln>
            <a:noFill/>
          </a:ln>
        </p:spPr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718" y="3132230"/>
            <a:ext cx="857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718" y="3503705"/>
            <a:ext cx="857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6473" y="3641817"/>
            <a:ext cx="3527527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448" y="4856152"/>
            <a:ext cx="15569100" cy="21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07025" y="5786800"/>
            <a:ext cx="1963425" cy="6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107425" y="797050"/>
            <a:ext cx="727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60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Ingreso al Sistema</a:t>
            </a:r>
            <a:endParaRPr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672574" y="2610300"/>
            <a:ext cx="155691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Los operadores del Sistema, deben ingresar en el siguiente Link, para acceder al mismo:</a:t>
            </a:r>
            <a:endParaRPr i="0" sz="3000" u="sng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1" marL="267176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https://comei.cajaodo.org.ar/COMEI_SIA_PROD_WAN/servlet/com.tekhne.huswinicioO bien ingresando a la página de CoMeI</a:t>
            </a:r>
            <a:r>
              <a:rPr i="0" lang="es-AR" sz="3000" u="sng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https://www.comei.org.ar/</a:t>
            </a:r>
            <a:r>
              <a:rPr i="0" lang="es-AR" sz="3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sección prestadores.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466262"/>
          </a:solidFill>
          <a:ln>
            <a:noFill/>
          </a:ln>
        </p:spPr>
      </p:sp>
      <p:sp>
        <p:nvSpPr>
          <p:cNvPr id="118" name="Google Shape;118;p5"/>
          <p:cNvSpPr txBox="1"/>
          <p:nvPr/>
        </p:nvSpPr>
        <p:spPr>
          <a:xfrm>
            <a:off x="1273670" y="475250"/>
            <a:ext cx="244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6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Inicio</a:t>
            </a:r>
            <a:endParaRPr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819154" y="2793025"/>
            <a:ext cx="9419400" cy="26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Los operadores del Sistema, deben ingresar el USUARIO y Clave de Acceso entregado por CoMeI, para acceder a las funciones definidas, luego hacer click en el botón de in</a:t>
            </a: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iciar sesión</a:t>
            </a:r>
            <a:r>
              <a:rPr b="0"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3000"/>
          </a:p>
          <a:p>
            <a:pPr indent="0" lvl="0" marL="0" marR="0" rtl="0" algn="r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74" y="1541848"/>
            <a:ext cx="5578625" cy="63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1066800" y="4819650"/>
            <a:ext cx="4953000" cy="438300"/>
          </a:xfrm>
          <a:prstGeom prst="roundRect">
            <a:avLst>
              <a:gd fmla="val 16667" name="adj"/>
            </a:avLst>
          </a:prstGeom>
          <a:solidFill>
            <a:srgbClr val="89D1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5734050" y="3762375"/>
            <a:ext cx="2819400" cy="438300"/>
          </a:xfrm>
          <a:prstGeom prst="roundRect">
            <a:avLst>
              <a:gd fmla="val 16667" name="adj"/>
            </a:avLst>
          </a:prstGeom>
          <a:solidFill>
            <a:srgbClr val="0076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781800" y="3171750"/>
            <a:ext cx="2286000" cy="438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466262"/>
          </a:solidFill>
          <a:ln>
            <a:noFill/>
          </a:ln>
        </p:spPr>
      </p:sp>
      <p:sp>
        <p:nvSpPr>
          <p:cNvPr id="129" name="Google Shape;129;p6"/>
          <p:cNvSpPr txBox="1"/>
          <p:nvPr/>
        </p:nvSpPr>
        <p:spPr>
          <a:xfrm>
            <a:off x="326454" y="725425"/>
            <a:ext cx="8028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7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Ingreso al Sistema </a:t>
            </a:r>
            <a:endParaRPr sz="7000"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10715" l="3398" r="14895" t="23299"/>
          <a:stretch/>
        </p:blipFill>
        <p:spPr>
          <a:xfrm>
            <a:off x="10325100" y="1486663"/>
            <a:ext cx="5905500" cy="60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917300" y="8966400"/>
            <a:ext cx="147789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93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155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Se mostrará la siguiente pantalla, para ingresar la autorización para el afiliado</a:t>
            </a:r>
            <a:endParaRPr sz="3155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145900" y="3171750"/>
            <a:ext cx="8639100" cy="26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El Sistema mostrará el botón de </a:t>
            </a: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V</a:t>
            </a: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alidaciones.</a:t>
            </a:r>
            <a:endParaRPr i="0" sz="3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Al hacer click se </a:t>
            </a: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despliega Autorizacione</a:t>
            </a:r>
            <a:r>
              <a:rPr lang="es-AR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s.</a:t>
            </a:r>
            <a:endParaRPr i="0" sz="30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Donde se </a:t>
            </a: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mostrará el botó</a:t>
            </a: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n </a:t>
            </a:r>
            <a:endParaRPr sz="3000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Autorizaciones en Prestador</a:t>
            </a: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 (hacer click en éste último)</a:t>
            </a:r>
            <a:endParaRPr i="0" sz="3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5696200" y="8927250"/>
            <a:ext cx="2149200" cy="74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537848" y="6397472"/>
            <a:ext cx="14319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27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En esta pantalla el operador debe desplegar el siguiente combo y seleccionar la Opción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2700" u="none" cap="none" strike="noStrike">
                <a:solidFill>
                  <a:srgbClr val="202C38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“Autorización y Consumos simultáneo”, y hace click en el símbolo      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se despliega la siguiente pantalla:</a:t>
            </a:r>
            <a:endParaRPr i="0" sz="2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DCD5CD"/>
          </a:solidFill>
          <a:ln>
            <a:noFill/>
          </a:ln>
        </p:spPr>
      </p:sp>
      <p:sp>
        <p:nvSpPr>
          <p:cNvPr id="140" name="Google Shape;140;p7"/>
          <p:cNvSpPr/>
          <p:nvPr/>
        </p:nvSpPr>
        <p:spPr>
          <a:xfrm>
            <a:off x="6153550" y="7954701"/>
            <a:ext cx="4256659" cy="2092928"/>
          </a:xfrm>
          <a:custGeom>
            <a:rect b="b" l="l" r="r" t="t"/>
            <a:pathLst>
              <a:path extrusionOk="0" h="2781300" w="6146800">
                <a:moveTo>
                  <a:pt x="0" y="0"/>
                </a:moveTo>
                <a:lnTo>
                  <a:pt x="0" y="2781300"/>
                </a:lnTo>
                <a:lnTo>
                  <a:pt x="6146800" y="2781300"/>
                </a:lnTo>
                <a:lnTo>
                  <a:pt x="61468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94" l="0" r="0" t="0"/>
            </a:stretch>
          </a:blipFill>
          <a:ln>
            <a:noFill/>
          </a:ln>
        </p:spPr>
      </p:sp>
      <p:sp>
        <p:nvSpPr>
          <p:cNvPr id="141" name="Google Shape;141;p7"/>
          <p:cNvSpPr/>
          <p:nvPr/>
        </p:nvSpPr>
        <p:spPr>
          <a:xfrm>
            <a:off x="10591066" y="7389642"/>
            <a:ext cx="628650" cy="685800"/>
          </a:xfrm>
          <a:custGeom>
            <a:rect b="b" l="l" r="r" t="t"/>
            <a:pathLst>
              <a:path extrusionOk="0" h="914400" w="838200">
                <a:moveTo>
                  <a:pt x="0" y="0"/>
                </a:moveTo>
                <a:lnTo>
                  <a:pt x="0" y="914400"/>
                </a:lnTo>
                <a:lnTo>
                  <a:pt x="838200" y="914400"/>
                </a:lnTo>
                <a:lnTo>
                  <a:pt x="838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7"/>
          <p:cNvSpPr/>
          <p:nvPr/>
        </p:nvSpPr>
        <p:spPr>
          <a:xfrm>
            <a:off x="673088" y="1067277"/>
            <a:ext cx="13268325" cy="5076825"/>
          </a:xfrm>
          <a:custGeom>
            <a:rect b="b" l="l" r="r" t="t"/>
            <a:pathLst>
              <a:path extrusionOk="0" h="6769100" w="17691100">
                <a:moveTo>
                  <a:pt x="0" y="0"/>
                </a:moveTo>
                <a:lnTo>
                  <a:pt x="0" y="6769100"/>
                </a:lnTo>
                <a:lnTo>
                  <a:pt x="17691100" y="6769100"/>
                </a:lnTo>
                <a:lnTo>
                  <a:pt x="1769110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814" l="0" r="0" t="0"/>
            </a:stretch>
          </a:blipFill>
          <a:ln>
            <a:noFill/>
          </a:ln>
        </p:spPr>
      </p:sp>
      <p:sp>
        <p:nvSpPr>
          <p:cNvPr id="143" name="Google Shape;143;p7"/>
          <p:cNvSpPr txBox="1"/>
          <p:nvPr/>
        </p:nvSpPr>
        <p:spPr>
          <a:xfrm>
            <a:off x="315201" y="162830"/>
            <a:ext cx="7192051" cy="7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00" u="none" cap="none" strike="noStrike">
                <a:solidFill>
                  <a:srgbClr val="36424F"/>
                </a:solidFill>
                <a:latin typeface="Josefin Sans"/>
                <a:ea typeface="Josefin Sans"/>
                <a:cs typeface="Josefin Sans"/>
                <a:sym typeface="Josefin Sans"/>
              </a:rPr>
              <a:t>Carga de Autorizaciones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626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466262"/>
          </a:solidFill>
          <a:ln>
            <a:noFill/>
          </a:ln>
        </p:spPr>
      </p:sp>
      <p:sp>
        <p:nvSpPr>
          <p:cNvPr id="149" name="Google Shape;149;p8"/>
          <p:cNvSpPr txBox="1"/>
          <p:nvPr/>
        </p:nvSpPr>
        <p:spPr>
          <a:xfrm>
            <a:off x="673101" y="888325"/>
            <a:ext cx="1057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6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Carga de Autorizaciones </a:t>
            </a:r>
            <a:endParaRPr sz="6000"/>
          </a:p>
        </p:txBody>
      </p:sp>
      <p:sp>
        <p:nvSpPr>
          <p:cNvPr id="150" name="Google Shape;150;p8"/>
          <p:cNvSpPr txBox="1"/>
          <p:nvPr/>
        </p:nvSpPr>
        <p:spPr>
          <a:xfrm>
            <a:off x="1209523" y="7718780"/>
            <a:ext cx="154209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El operador deberá tipear los datos del afiliado (número completo con guiones).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El Sistema valida al Afiliado (que esté activo en CoMeI).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000" u="none" cap="none" strike="noStrike">
                <a:solidFill>
                  <a:srgbClr val="FDFEFD"/>
                </a:solidFill>
                <a:latin typeface="Josefin Sans"/>
                <a:ea typeface="Josefin Sans"/>
                <a:cs typeface="Josefin Sans"/>
                <a:sym typeface="Josefin Sans"/>
              </a:rPr>
              <a:t>Luego deberá colocar la fecha de prescripción de la orden médica.</a:t>
            </a:r>
            <a:endParaRPr i="0" sz="3000" u="none" cap="none" strike="noStrike">
              <a:solidFill>
                <a:srgbClr val="FDFEF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100" y="2090545"/>
            <a:ext cx="15252699" cy="498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EFD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0" y="6019800"/>
            <a:ext cx="673100" cy="4267200"/>
          </a:xfrm>
          <a:custGeom>
            <a:rect b="b" l="l" r="r" t="t"/>
            <a:pathLst>
              <a:path extrusionOk="0" h="4267200" w="673100">
                <a:moveTo>
                  <a:pt x="0" y="0"/>
                </a:moveTo>
                <a:lnTo>
                  <a:pt x="0" y="4267200"/>
                </a:lnTo>
                <a:lnTo>
                  <a:pt x="673100" y="4267200"/>
                </a:lnTo>
                <a:lnTo>
                  <a:pt x="0" y="0"/>
                </a:lnTo>
                <a:close/>
              </a:path>
            </a:pathLst>
          </a:custGeom>
          <a:solidFill>
            <a:srgbClr val="6F3344"/>
          </a:solidFill>
          <a:ln>
            <a:noFill/>
          </a:ln>
        </p:spPr>
      </p:sp>
      <p:sp>
        <p:nvSpPr>
          <p:cNvPr id="157" name="Google Shape;157;p9"/>
          <p:cNvSpPr/>
          <p:nvPr/>
        </p:nvSpPr>
        <p:spPr>
          <a:xfrm>
            <a:off x="9982200" y="6090801"/>
            <a:ext cx="276225" cy="390525"/>
          </a:xfrm>
          <a:custGeom>
            <a:rect b="b" l="l" r="r" t="t"/>
            <a:pathLst>
              <a:path extrusionOk="0" h="520700" w="368300">
                <a:moveTo>
                  <a:pt x="0" y="0"/>
                </a:moveTo>
                <a:lnTo>
                  <a:pt x="0" y="520700"/>
                </a:lnTo>
                <a:lnTo>
                  <a:pt x="368300" y="520700"/>
                </a:lnTo>
                <a:lnTo>
                  <a:pt x="3683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9"/>
          <p:cNvSpPr txBox="1"/>
          <p:nvPr/>
        </p:nvSpPr>
        <p:spPr>
          <a:xfrm>
            <a:off x="839076" y="6073139"/>
            <a:ext cx="17195749" cy="1232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5E7B7B"/>
                </a:solidFill>
                <a:latin typeface="Josefin Sans"/>
                <a:ea typeface="Josefin Sans"/>
                <a:cs typeface="Josefin Sans"/>
                <a:sym typeface="Josefin Sans"/>
              </a:rPr>
              <a:t>Luego se procede a la carga del diagnóstico hacienda click      </a:t>
            </a:r>
            <a:endParaRPr/>
          </a:p>
          <a:p>
            <a:pPr indent="0" lvl="0" marL="0" marR="0" rtl="0" algn="just">
              <a:lnSpc>
                <a:spcPct val="119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700" u="none" cap="none" strike="noStrike">
                <a:solidFill>
                  <a:srgbClr val="5E7B7B"/>
                </a:solidFill>
                <a:latin typeface="Josefin Sans"/>
                <a:ea typeface="Josefin Sans"/>
                <a:cs typeface="Josefin Sans"/>
                <a:sym typeface="Josefin Sans"/>
              </a:rPr>
              <a:t>En el campo descripción procedemos a la búsqueda del mismo utilizando el símbolo porcentaje (%) como comodín para filtrar todos los diagnósticos que incluyan esa palabra en su descripción ej:</a:t>
            </a:r>
            <a:endParaRPr b="0" i="0" sz="2700" u="none" cap="none" strike="noStrike">
              <a:solidFill>
                <a:srgbClr val="5E7B7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460948" y="232412"/>
            <a:ext cx="719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800" u="none" cap="none" strike="noStrike">
                <a:solidFill>
                  <a:srgbClr val="36424F"/>
                </a:solidFill>
                <a:latin typeface="Josefin Sans"/>
                <a:ea typeface="Josefin Sans"/>
                <a:cs typeface="Josefin Sans"/>
                <a:sym typeface="Josefin Sans"/>
              </a:rPr>
              <a:t>Carga de Autorizaciones</a:t>
            </a:r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076" y="1028700"/>
            <a:ext cx="1700212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2200" y="7549378"/>
            <a:ext cx="6248399" cy="251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MICAELA</dc:creator>
</cp:coreProperties>
</file>